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72" r:id="rId4"/>
    <p:sldId id="258" r:id="rId5"/>
    <p:sldId id="273" r:id="rId6"/>
    <p:sldId id="259" r:id="rId7"/>
    <p:sldId id="274" r:id="rId8"/>
    <p:sldId id="260" r:id="rId9"/>
    <p:sldId id="275" r:id="rId10"/>
    <p:sldId id="261" r:id="rId11"/>
    <p:sldId id="276" r:id="rId12"/>
    <p:sldId id="262" r:id="rId13"/>
    <p:sldId id="277" r:id="rId14"/>
    <p:sldId id="263" r:id="rId15"/>
    <p:sldId id="278" r:id="rId16"/>
    <p:sldId id="264" r:id="rId17"/>
    <p:sldId id="279" r:id="rId18"/>
    <p:sldId id="265" r:id="rId19"/>
    <p:sldId id="280" r:id="rId20"/>
    <p:sldId id="266" r:id="rId21"/>
    <p:sldId id="281" r:id="rId22"/>
    <p:sldId id="267" r:id="rId23"/>
    <p:sldId id="282" r:id="rId24"/>
    <p:sldId id="268" r:id="rId25"/>
    <p:sldId id="283" r:id="rId26"/>
    <p:sldId id="269" r:id="rId27"/>
    <p:sldId id="284" r:id="rId28"/>
    <p:sldId id="270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78" y="-5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E2A05-DFBC-449B-A3D8-516B7763FA78}" type="datetimeFigureOut">
              <a:rPr lang="en-US" smtClean="0"/>
              <a:t>10/7/2011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E3306-997D-4FCD-9608-DC62CC6A52F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E2A05-DFBC-449B-A3D8-516B7763FA78}" type="datetimeFigureOut">
              <a:rPr lang="en-US" smtClean="0"/>
              <a:t>10/7/2011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E3306-997D-4FCD-9608-DC62CC6A52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E2A05-DFBC-449B-A3D8-516B7763FA78}" type="datetimeFigureOut">
              <a:rPr lang="en-US" smtClean="0"/>
              <a:t>10/7/2011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E3306-997D-4FCD-9608-DC62CC6A52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E2A05-DFBC-449B-A3D8-516B7763FA78}" type="datetimeFigureOut">
              <a:rPr lang="en-US" smtClean="0"/>
              <a:t>10/7/2011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E3306-997D-4FCD-9608-DC62CC6A52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E2A05-DFBC-449B-A3D8-516B7763FA78}" type="datetimeFigureOut">
              <a:rPr lang="en-US" smtClean="0"/>
              <a:t>10/7/2011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15AE3306-997D-4FCD-9608-DC62CC6A52F7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E2A05-DFBC-449B-A3D8-516B7763FA78}" type="datetimeFigureOut">
              <a:rPr lang="en-US" smtClean="0"/>
              <a:t>10/7/2011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E3306-997D-4FCD-9608-DC62CC6A52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E2A05-DFBC-449B-A3D8-516B7763FA78}" type="datetimeFigureOut">
              <a:rPr lang="en-US" smtClean="0"/>
              <a:t>10/7/2011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E3306-997D-4FCD-9608-DC62CC6A52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E2A05-DFBC-449B-A3D8-516B7763FA78}" type="datetimeFigureOut">
              <a:rPr lang="en-US" smtClean="0"/>
              <a:t>10/7/2011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E3306-997D-4FCD-9608-DC62CC6A52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E2A05-DFBC-449B-A3D8-516B7763FA78}" type="datetimeFigureOut">
              <a:rPr lang="en-US" smtClean="0"/>
              <a:t>10/7/2011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E3306-997D-4FCD-9608-DC62CC6A52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E2A05-DFBC-449B-A3D8-516B7763FA78}" type="datetimeFigureOut">
              <a:rPr lang="en-US" smtClean="0"/>
              <a:t>10/7/2011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E3306-997D-4FCD-9608-DC62CC6A52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E2A05-DFBC-449B-A3D8-516B7763FA78}" type="datetimeFigureOut">
              <a:rPr lang="en-US" smtClean="0"/>
              <a:t>10/7/2011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E3306-997D-4FCD-9608-DC62CC6A52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A1E2A05-DFBC-449B-A3D8-516B7763FA78}" type="datetimeFigureOut">
              <a:rPr lang="en-US" smtClean="0"/>
              <a:t>10/7/2011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15AE3306-997D-4FCD-9608-DC62CC6A52F7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gif"/><Relationship Id="rId3" Type="http://schemas.openxmlformats.org/officeDocument/2006/relationships/image" Target="../media/image4.png"/><Relationship Id="rId7" Type="http://schemas.openxmlformats.org/officeDocument/2006/relationships/image" Target="../media/image11.gif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Documents%20and%20Settings\pdimick\My%20Documents\powerpoint\extra%20sounds\bookflipping.wav" TargetMode="External"/><Relationship Id="rId6" Type="http://schemas.openxmlformats.org/officeDocument/2006/relationships/image" Target="../media/image10.gif"/><Relationship Id="rId5" Type="http://schemas.openxmlformats.org/officeDocument/2006/relationships/image" Target="../media/image9.gif"/><Relationship Id="rId4" Type="http://schemas.openxmlformats.org/officeDocument/2006/relationships/image" Target="../media/image8.png"/><Relationship Id="rId9" Type="http://schemas.openxmlformats.org/officeDocument/2006/relationships/image" Target="../media/image13.gi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gif"/><Relationship Id="rId3" Type="http://schemas.openxmlformats.org/officeDocument/2006/relationships/image" Target="../media/image4.png"/><Relationship Id="rId7" Type="http://schemas.openxmlformats.org/officeDocument/2006/relationships/image" Target="../media/image11.gif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Documents%20and%20Settings\pdimick\My%20Documents\powerpoint\extra%20sounds\bookflipping.wav" TargetMode="External"/><Relationship Id="rId6" Type="http://schemas.openxmlformats.org/officeDocument/2006/relationships/image" Target="../media/image10.gif"/><Relationship Id="rId5" Type="http://schemas.openxmlformats.org/officeDocument/2006/relationships/image" Target="../media/image9.gif"/><Relationship Id="rId4" Type="http://schemas.openxmlformats.org/officeDocument/2006/relationships/image" Target="../media/image8.png"/><Relationship Id="rId9" Type="http://schemas.openxmlformats.org/officeDocument/2006/relationships/image" Target="../media/image13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gif"/><Relationship Id="rId5" Type="http://schemas.openxmlformats.org/officeDocument/2006/relationships/image" Target="../media/image17.gif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gif"/><Relationship Id="rId5" Type="http://schemas.openxmlformats.org/officeDocument/2006/relationships/image" Target="../media/image17.gif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.gif"/><Relationship Id="rId4" Type="http://schemas.openxmlformats.org/officeDocument/2006/relationships/image" Target="../media/image21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.gif"/><Relationship Id="rId4" Type="http://schemas.openxmlformats.org/officeDocument/2006/relationships/image" Target="../media/image21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0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0.gi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6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6.gi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1.gif"/><Relationship Id="rId5" Type="http://schemas.openxmlformats.org/officeDocument/2006/relationships/image" Target="../media/image40.gif"/><Relationship Id="rId4" Type="http://schemas.openxmlformats.org/officeDocument/2006/relationships/image" Target="../media/image39.gi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1.gif"/><Relationship Id="rId5" Type="http://schemas.openxmlformats.org/officeDocument/2006/relationships/image" Target="../media/image40.gif"/><Relationship Id="rId4" Type="http://schemas.openxmlformats.org/officeDocument/2006/relationships/image" Target="../media/image39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audio2.wav"/><Relationship Id="rId1" Type="http://schemas.openxmlformats.org/officeDocument/2006/relationships/audio" Target="../media/audio1.wav"/><Relationship Id="rId5" Type="http://schemas.openxmlformats.org/officeDocument/2006/relationships/image" Target="../media/image5.gif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audio2.wav"/><Relationship Id="rId1" Type="http://schemas.openxmlformats.org/officeDocument/2006/relationships/audio" Target="../media/audio1.wav"/><Relationship Id="rId5" Type="http://schemas.openxmlformats.org/officeDocument/2006/relationships/image" Target="../media/image5.gif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Allez</a:t>
            </a:r>
            <a:r>
              <a:rPr lang="en-US" dirty="0" smtClean="0"/>
              <a:t>, </a:t>
            </a:r>
            <a:r>
              <a:rPr lang="en-US" dirty="0" err="1" smtClean="0"/>
              <a:t>Viens</a:t>
            </a:r>
            <a:r>
              <a:rPr lang="en-US" dirty="0" smtClean="0"/>
              <a:t> 1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Chapitre</a:t>
            </a:r>
            <a:r>
              <a:rPr lang="en-US" dirty="0" smtClean="0"/>
              <a:t> 1, </a:t>
            </a:r>
            <a:r>
              <a:rPr lang="en-US" dirty="0" err="1" smtClean="0"/>
              <a:t>Troisième</a:t>
            </a:r>
            <a:r>
              <a:rPr lang="en-US" dirty="0" smtClean="0"/>
              <a:t> </a:t>
            </a:r>
            <a:r>
              <a:rPr lang="en-US" dirty="0" err="1" smtClean="0"/>
              <a:t>Etape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bookflipping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</p:pic>
      <p:pic>
        <p:nvPicPr>
          <p:cNvPr id="11267" name="bookflipping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429000"/>
            <a:ext cx="304800" cy="304800"/>
          </a:xfrm>
          <a:prstGeom prst="rect">
            <a:avLst/>
          </a:prstGeom>
          <a:noFill/>
        </p:spPr>
      </p:pic>
      <p:pic>
        <p:nvPicPr>
          <p:cNvPr id="11270" name="Picture 6" descr="LIBRARY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43200" y="1600200"/>
            <a:ext cx="3676650" cy="3676650"/>
          </a:xfrm>
          <a:prstGeom prst="rect">
            <a:avLst/>
          </a:prstGeom>
          <a:noFill/>
        </p:spPr>
      </p:pic>
      <p:pic>
        <p:nvPicPr>
          <p:cNvPr id="11271" name="Picture 7" descr="etudier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" y="1752600"/>
            <a:ext cx="2590800" cy="1608138"/>
          </a:xfrm>
          <a:prstGeom prst="rect">
            <a:avLst/>
          </a:prstGeom>
          <a:noFill/>
        </p:spPr>
      </p:pic>
      <p:pic>
        <p:nvPicPr>
          <p:cNvPr id="11272" name="Picture 8" descr="etudier2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19800" y="1752600"/>
            <a:ext cx="2847975" cy="1898650"/>
          </a:xfrm>
          <a:prstGeom prst="rect">
            <a:avLst/>
          </a:prstGeom>
          <a:noFill/>
        </p:spPr>
      </p:pic>
      <p:pic>
        <p:nvPicPr>
          <p:cNvPr id="11273" name="Picture 9" descr="etudier3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629400" y="4267200"/>
            <a:ext cx="2047875" cy="2047875"/>
          </a:xfrm>
          <a:prstGeom prst="rect">
            <a:avLst/>
          </a:prstGeom>
          <a:noFill/>
        </p:spPr>
      </p:pic>
      <p:pic>
        <p:nvPicPr>
          <p:cNvPr id="11274" name="Picture 10" descr="report_card_a_plus_lg_clr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66800" y="0"/>
            <a:ext cx="1524000" cy="1323975"/>
          </a:xfrm>
          <a:prstGeom prst="rect">
            <a:avLst/>
          </a:prstGeom>
          <a:noFill/>
        </p:spPr>
      </p:pic>
      <p:pic>
        <p:nvPicPr>
          <p:cNvPr id="11275" name="Picture 11" descr="student_boy_sitting_on_school_books_lg_clr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62000" y="4267200"/>
            <a:ext cx="1733550" cy="19812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26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1126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266"/>
                </p:tgtEl>
              </p:cMediaNode>
            </p:audio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267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bookflipping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</p:pic>
      <p:pic>
        <p:nvPicPr>
          <p:cNvPr id="11267" name="bookflipping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429000"/>
            <a:ext cx="304800" cy="304800"/>
          </a:xfrm>
          <a:prstGeom prst="rect">
            <a:avLst/>
          </a:prstGeom>
          <a:noFill/>
        </p:spPr>
      </p:pic>
      <p:sp>
        <p:nvSpPr>
          <p:cNvPr id="1126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FF0000"/>
                </a:solidFill>
              </a:rPr>
              <a:t>étudier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6" name="Content Placeholder 1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Content Placeholder 1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270" name="Picture 6" descr="LIBRARY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43200" y="1600200"/>
            <a:ext cx="3676650" cy="3676650"/>
          </a:xfrm>
          <a:prstGeom prst="rect">
            <a:avLst/>
          </a:prstGeom>
          <a:noFill/>
        </p:spPr>
      </p:pic>
      <p:pic>
        <p:nvPicPr>
          <p:cNvPr id="11271" name="Picture 7" descr="etudier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" y="1752600"/>
            <a:ext cx="2590800" cy="1608138"/>
          </a:xfrm>
          <a:prstGeom prst="rect">
            <a:avLst/>
          </a:prstGeom>
          <a:noFill/>
        </p:spPr>
      </p:pic>
      <p:pic>
        <p:nvPicPr>
          <p:cNvPr id="11272" name="Picture 8" descr="etudier2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19800" y="1752600"/>
            <a:ext cx="2847975" cy="1898650"/>
          </a:xfrm>
          <a:prstGeom prst="rect">
            <a:avLst/>
          </a:prstGeom>
          <a:noFill/>
        </p:spPr>
      </p:pic>
      <p:pic>
        <p:nvPicPr>
          <p:cNvPr id="11273" name="Picture 9" descr="etudier3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629400" y="4267200"/>
            <a:ext cx="2047875" cy="2047875"/>
          </a:xfrm>
          <a:prstGeom prst="rect">
            <a:avLst/>
          </a:prstGeom>
          <a:noFill/>
        </p:spPr>
      </p:pic>
      <p:pic>
        <p:nvPicPr>
          <p:cNvPr id="11274" name="Picture 10" descr="report_card_a_plus_lg_clr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66800" y="0"/>
            <a:ext cx="1524000" cy="1323975"/>
          </a:xfrm>
          <a:prstGeom prst="rect">
            <a:avLst/>
          </a:prstGeom>
          <a:noFill/>
        </p:spPr>
      </p:pic>
      <p:pic>
        <p:nvPicPr>
          <p:cNvPr id="11275" name="Picture 11" descr="student_boy_sitting_on_school_books_lg_clr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62000" y="4267200"/>
            <a:ext cx="1733550" cy="19812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26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1126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266"/>
                </p:tgtEl>
              </p:cMediaNode>
            </p:audio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267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 descr="SKIING_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46338" y="2011363"/>
            <a:ext cx="4251325" cy="2835275"/>
          </a:xfrm>
          <a:prstGeom prst="rect">
            <a:avLst/>
          </a:prstGeom>
          <a:noFill/>
        </p:spPr>
      </p:pic>
      <p:pic>
        <p:nvPicPr>
          <p:cNvPr id="12292" name="Picture 4" descr="BASEBALL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1600200"/>
            <a:ext cx="2092325" cy="1851025"/>
          </a:xfrm>
          <a:prstGeom prst="rect">
            <a:avLst/>
          </a:prstGeom>
          <a:noFill/>
        </p:spPr>
      </p:pic>
      <p:pic>
        <p:nvPicPr>
          <p:cNvPr id="12293" name="Picture 5" descr="JOESOC_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62800" y="4267200"/>
            <a:ext cx="1457325" cy="2138363"/>
          </a:xfrm>
          <a:prstGeom prst="rect">
            <a:avLst/>
          </a:prstGeom>
          <a:noFill/>
        </p:spPr>
      </p:pic>
      <p:pic>
        <p:nvPicPr>
          <p:cNvPr id="12294" name="Picture 6" descr="TENNIS_3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400" y="4419600"/>
            <a:ext cx="2209800" cy="2209800"/>
          </a:xfrm>
          <a:prstGeom prst="rect">
            <a:avLst/>
          </a:prstGeom>
          <a:noFill/>
        </p:spPr>
      </p:pic>
      <p:pic>
        <p:nvPicPr>
          <p:cNvPr id="12295" name="Picture 7" descr="BASKET_3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72200" y="1752600"/>
            <a:ext cx="2536825" cy="2286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faire </a:t>
            </a:r>
            <a:r>
              <a:rPr lang="en-US" dirty="0">
                <a:solidFill>
                  <a:srgbClr val="FF0000"/>
                </a:solidFill>
              </a:rPr>
              <a:t>du sport</a:t>
            </a:r>
          </a:p>
        </p:txBody>
      </p:sp>
      <p:pic>
        <p:nvPicPr>
          <p:cNvPr id="12291" name="Picture 3" descr="SKIING_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46338" y="2011363"/>
            <a:ext cx="4251325" cy="2835275"/>
          </a:xfrm>
          <a:prstGeom prst="rect">
            <a:avLst/>
          </a:prstGeom>
          <a:noFill/>
        </p:spPr>
      </p:pic>
      <p:pic>
        <p:nvPicPr>
          <p:cNvPr id="12292" name="Picture 4" descr="BASEBALL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1600200"/>
            <a:ext cx="2092325" cy="1851025"/>
          </a:xfrm>
          <a:prstGeom prst="rect">
            <a:avLst/>
          </a:prstGeom>
          <a:noFill/>
        </p:spPr>
      </p:pic>
      <p:pic>
        <p:nvPicPr>
          <p:cNvPr id="12293" name="Picture 5" descr="JOESOC_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62800" y="4267200"/>
            <a:ext cx="1457325" cy="2138363"/>
          </a:xfrm>
          <a:prstGeom prst="rect">
            <a:avLst/>
          </a:prstGeom>
          <a:noFill/>
        </p:spPr>
      </p:pic>
      <p:pic>
        <p:nvPicPr>
          <p:cNvPr id="12294" name="Picture 6" descr="TENNIS_3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400" y="4419600"/>
            <a:ext cx="2209800" cy="2209800"/>
          </a:xfrm>
          <a:prstGeom prst="rect">
            <a:avLst/>
          </a:prstGeom>
          <a:noFill/>
        </p:spPr>
      </p:pic>
      <p:pic>
        <p:nvPicPr>
          <p:cNvPr id="12295" name="Picture 7" descr="BASKET_3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72200" y="1752600"/>
            <a:ext cx="2536825" cy="2286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 descr="AAALAD_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2057400"/>
            <a:ext cx="2468563" cy="1725613"/>
          </a:xfrm>
          <a:prstGeom prst="rect">
            <a:avLst/>
          </a:prstGeom>
          <a:noFill/>
        </p:spPr>
      </p:pic>
      <p:pic>
        <p:nvPicPr>
          <p:cNvPr id="13316" name="Picture 4" descr="BOOKST_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71600" y="4648200"/>
            <a:ext cx="3257550" cy="1885950"/>
          </a:xfrm>
          <a:prstGeom prst="rect">
            <a:avLst/>
          </a:prstGeom>
          <a:noFill/>
        </p:spPr>
      </p:pic>
      <p:pic>
        <p:nvPicPr>
          <p:cNvPr id="13317" name="Picture 5" descr="CAR_FR_1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0600" y="3733800"/>
            <a:ext cx="5989638" cy="503238"/>
          </a:xfrm>
          <a:prstGeom prst="rect">
            <a:avLst/>
          </a:prstGeom>
          <a:noFill/>
        </p:spPr>
      </p:pic>
      <p:pic>
        <p:nvPicPr>
          <p:cNvPr id="13318" name="Picture 6" descr="GLASSB_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29200" y="2667000"/>
            <a:ext cx="3200400" cy="21717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faire </a:t>
            </a:r>
            <a:r>
              <a:rPr lang="en-US" dirty="0">
                <a:solidFill>
                  <a:srgbClr val="FF0000"/>
                </a:solidFill>
              </a:rPr>
              <a:t>les </a:t>
            </a:r>
            <a:r>
              <a:rPr lang="en-US" dirty="0" err="1" smtClean="0">
                <a:solidFill>
                  <a:srgbClr val="FF0000"/>
                </a:solidFill>
              </a:rPr>
              <a:t>magasins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3315" name="Picture 3" descr="AAALAD_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2057400"/>
            <a:ext cx="2468563" cy="1725613"/>
          </a:xfrm>
          <a:prstGeom prst="rect">
            <a:avLst/>
          </a:prstGeom>
          <a:noFill/>
        </p:spPr>
      </p:pic>
      <p:pic>
        <p:nvPicPr>
          <p:cNvPr id="13316" name="Picture 4" descr="BOOKST_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71600" y="4648200"/>
            <a:ext cx="3257550" cy="1885950"/>
          </a:xfrm>
          <a:prstGeom prst="rect">
            <a:avLst/>
          </a:prstGeom>
          <a:noFill/>
        </p:spPr>
      </p:pic>
      <p:pic>
        <p:nvPicPr>
          <p:cNvPr id="13317" name="Picture 5" descr="CAR_FR_1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0600" y="3733800"/>
            <a:ext cx="5989638" cy="503238"/>
          </a:xfrm>
          <a:prstGeom prst="rect">
            <a:avLst/>
          </a:prstGeom>
          <a:noFill/>
        </p:spPr>
      </p:pic>
      <p:pic>
        <p:nvPicPr>
          <p:cNvPr id="13318" name="Picture 6" descr="GLASSB_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29200" y="2667000"/>
            <a:ext cx="3200400" cy="21717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4339" name="Picture 3" descr="DRINKI_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2895600"/>
            <a:ext cx="1028700" cy="1885950"/>
          </a:xfrm>
          <a:prstGeom prst="rect">
            <a:avLst/>
          </a:prstGeom>
          <a:noFill/>
        </p:spPr>
      </p:pic>
      <p:pic>
        <p:nvPicPr>
          <p:cNvPr id="14340" name="Picture 4" descr="DUSTER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90988" y="2886075"/>
            <a:ext cx="960437" cy="1085850"/>
          </a:xfrm>
          <a:prstGeom prst="rect">
            <a:avLst/>
          </a:prstGeom>
          <a:noFill/>
        </p:spPr>
      </p:pic>
      <p:pic>
        <p:nvPicPr>
          <p:cNvPr id="14341" name="Picture 5" descr="VACUUM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48400" y="2514600"/>
            <a:ext cx="800100" cy="188595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faire </a:t>
            </a:r>
            <a:r>
              <a:rPr lang="en-US" dirty="0">
                <a:solidFill>
                  <a:srgbClr val="FF0000"/>
                </a:solidFill>
              </a:rPr>
              <a:t>le </a:t>
            </a:r>
            <a:r>
              <a:rPr lang="en-US" dirty="0" smtClean="0">
                <a:solidFill>
                  <a:srgbClr val="FF0000"/>
                </a:solidFill>
              </a:rPr>
              <a:t>ménage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4339" name="Picture 3" descr="DRINKI_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2895600"/>
            <a:ext cx="1028700" cy="1885950"/>
          </a:xfrm>
          <a:prstGeom prst="rect">
            <a:avLst/>
          </a:prstGeom>
          <a:noFill/>
        </p:spPr>
      </p:pic>
      <p:pic>
        <p:nvPicPr>
          <p:cNvPr id="14340" name="Picture 4" descr="DUSTER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90988" y="2886075"/>
            <a:ext cx="960437" cy="1085850"/>
          </a:xfrm>
          <a:prstGeom prst="rect">
            <a:avLst/>
          </a:prstGeom>
          <a:noFill/>
        </p:spPr>
      </p:pic>
      <p:pic>
        <p:nvPicPr>
          <p:cNvPr id="14341" name="Picture 5" descr="VACUUM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48400" y="2514600"/>
            <a:ext cx="800100" cy="188595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5363" name="Picture 3" descr="ANIMAT_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8600" y="2590800"/>
            <a:ext cx="2122488" cy="2855913"/>
          </a:xfrm>
          <a:prstGeom prst="rect">
            <a:avLst/>
          </a:prstGeom>
          <a:noFill/>
        </p:spPr>
      </p:pic>
      <p:pic>
        <p:nvPicPr>
          <p:cNvPr id="15364" name="Picture 4" descr="JUMPIN_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0200" y="2743200"/>
            <a:ext cx="1935163" cy="2247900"/>
          </a:xfrm>
          <a:prstGeom prst="rect">
            <a:avLst/>
          </a:prstGeom>
          <a:noFill/>
        </p:spPr>
      </p:pic>
      <p:pic>
        <p:nvPicPr>
          <p:cNvPr id="15365" name="Picture 5" descr="HORSE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53200" y="2438400"/>
            <a:ext cx="1978025" cy="2765425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faire </a:t>
            </a:r>
            <a:r>
              <a:rPr lang="en-US" dirty="0">
                <a:solidFill>
                  <a:srgbClr val="FF0000"/>
                </a:solidFill>
              </a:rPr>
              <a:t>de </a:t>
            </a:r>
            <a:r>
              <a:rPr lang="en-US" dirty="0" err="1" smtClean="0">
                <a:solidFill>
                  <a:srgbClr val="FF0000"/>
                </a:solidFill>
              </a:rPr>
              <a:t>l’équitation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5363" name="Picture 3" descr="ANIMAT_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8600" y="2590800"/>
            <a:ext cx="2122488" cy="2855913"/>
          </a:xfrm>
          <a:prstGeom prst="rect">
            <a:avLst/>
          </a:prstGeom>
          <a:noFill/>
        </p:spPr>
      </p:pic>
      <p:pic>
        <p:nvPicPr>
          <p:cNvPr id="15364" name="Picture 4" descr="JUMPIN_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0200" y="2743200"/>
            <a:ext cx="1935163" cy="2247900"/>
          </a:xfrm>
          <a:prstGeom prst="rect">
            <a:avLst/>
          </a:prstGeom>
          <a:noFill/>
        </p:spPr>
      </p:pic>
      <p:pic>
        <p:nvPicPr>
          <p:cNvPr id="15365" name="Picture 5" descr="HORSE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53200" y="2438400"/>
            <a:ext cx="1978025" cy="2765425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BE_TV__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5038" y="2176463"/>
            <a:ext cx="3927475" cy="4300537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6387" name="Picture 3" descr="TRAVEL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0800" y="3429000"/>
            <a:ext cx="2441575" cy="2838450"/>
          </a:xfrm>
          <a:prstGeom prst="rect">
            <a:avLst/>
          </a:prstGeom>
          <a:noFill/>
        </p:spPr>
      </p:pic>
      <p:pic>
        <p:nvPicPr>
          <p:cNvPr id="16388" name="Picture 4" descr="VACATI_2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" y="1905000"/>
            <a:ext cx="5029200" cy="3352800"/>
          </a:xfrm>
          <a:prstGeom prst="rect">
            <a:avLst/>
          </a:prstGeom>
          <a:noFill/>
        </p:spPr>
      </p:pic>
      <p:sp>
        <p:nvSpPr>
          <p:cNvPr id="16389" name="Line 5"/>
          <p:cNvSpPr>
            <a:spLocks noChangeShapeType="1"/>
          </p:cNvSpPr>
          <p:nvPr/>
        </p:nvSpPr>
        <p:spPr bwMode="auto">
          <a:xfrm flipH="1" flipV="1">
            <a:off x="3124200" y="3733800"/>
            <a:ext cx="3124200" cy="1676400"/>
          </a:xfrm>
          <a:prstGeom prst="line">
            <a:avLst/>
          </a:prstGeom>
          <a:noFill/>
          <a:ln w="76200">
            <a:solidFill>
              <a:schemeClr val="accent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voyager</a:t>
            </a:r>
            <a:endParaRPr lang="en-US" dirty="0"/>
          </a:p>
        </p:txBody>
      </p:sp>
      <p:pic>
        <p:nvPicPr>
          <p:cNvPr id="16387" name="Picture 3" descr="TRAVEL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0800" y="3429000"/>
            <a:ext cx="2441575" cy="2838450"/>
          </a:xfrm>
          <a:prstGeom prst="rect">
            <a:avLst/>
          </a:prstGeom>
          <a:noFill/>
        </p:spPr>
      </p:pic>
      <p:pic>
        <p:nvPicPr>
          <p:cNvPr id="16388" name="Picture 4" descr="VACATI_2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" y="1905000"/>
            <a:ext cx="5029200" cy="3352800"/>
          </a:xfrm>
          <a:prstGeom prst="rect">
            <a:avLst/>
          </a:prstGeom>
          <a:noFill/>
        </p:spPr>
      </p:pic>
      <p:sp>
        <p:nvSpPr>
          <p:cNvPr id="16389" name="Line 5"/>
          <p:cNvSpPr>
            <a:spLocks noChangeShapeType="1"/>
          </p:cNvSpPr>
          <p:nvPr/>
        </p:nvSpPr>
        <p:spPr bwMode="auto">
          <a:xfrm flipH="1" flipV="1">
            <a:off x="3124200" y="3733800"/>
            <a:ext cx="3124200" cy="1676400"/>
          </a:xfrm>
          <a:prstGeom prst="line">
            <a:avLst/>
          </a:prstGeom>
          <a:noFill/>
          <a:ln w="76200">
            <a:solidFill>
              <a:schemeClr val="accent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7411" name="Picture 3" descr="DANCER_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24200" y="2514600"/>
            <a:ext cx="2962275" cy="143033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FF0000"/>
                </a:solidFill>
              </a:rPr>
              <a:t>écouter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de la </a:t>
            </a:r>
            <a:r>
              <a:rPr lang="en-US" dirty="0" err="1" smtClean="0">
                <a:solidFill>
                  <a:srgbClr val="FF0000"/>
                </a:solidFill>
              </a:rPr>
              <a:t>musique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7411" name="Picture 3" descr="DANCER_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24200" y="2514600"/>
            <a:ext cx="2962275" cy="143033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8435" name="Picture 3" descr="SWIM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00" y="2743200"/>
            <a:ext cx="2133600" cy="1685925"/>
          </a:xfrm>
          <a:prstGeom prst="rect">
            <a:avLst/>
          </a:prstGeom>
          <a:noFill/>
        </p:spPr>
      </p:pic>
      <p:pic>
        <p:nvPicPr>
          <p:cNvPr id="18436" name="Picture 4" descr="SWIMMING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6400" y="2819400"/>
            <a:ext cx="2125663" cy="1458913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FF0000"/>
                </a:solidFill>
              </a:rPr>
              <a:t>nager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8435" name="Picture 3" descr="SWIM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00" y="2743200"/>
            <a:ext cx="2133600" cy="1685925"/>
          </a:xfrm>
          <a:prstGeom prst="rect">
            <a:avLst/>
          </a:prstGeom>
          <a:noFill/>
        </p:spPr>
      </p:pic>
      <p:pic>
        <p:nvPicPr>
          <p:cNvPr id="18436" name="Picture 4" descr="SWIMMING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6400" y="2819400"/>
            <a:ext cx="2125663" cy="1458913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9459" name="Picture 3" descr="DANCEA_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2590800"/>
            <a:ext cx="2149475" cy="2667000"/>
          </a:xfrm>
          <a:prstGeom prst="rect">
            <a:avLst/>
          </a:prstGeom>
          <a:noFill/>
        </p:spPr>
      </p:pic>
      <p:pic>
        <p:nvPicPr>
          <p:cNvPr id="19460" name="Picture 4" descr="DANCIN_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71800" y="2514600"/>
            <a:ext cx="3138488" cy="2616200"/>
          </a:xfrm>
          <a:prstGeom prst="rect">
            <a:avLst/>
          </a:prstGeom>
          <a:noFill/>
        </p:spPr>
      </p:pic>
      <p:pic>
        <p:nvPicPr>
          <p:cNvPr id="19461" name="Picture 5" descr="PEO__D_1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00800" y="2133600"/>
            <a:ext cx="2341563" cy="2667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FF0000"/>
                </a:solidFill>
              </a:rPr>
              <a:t>danser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9459" name="Picture 3" descr="DANCEA_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2590800"/>
            <a:ext cx="2149475" cy="2667000"/>
          </a:xfrm>
          <a:prstGeom prst="rect">
            <a:avLst/>
          </a:prstGeom>
          <a:noFill/>
        </p:spPr>
      </p:pic>
      <p:pic>
        <p:nvPicPr>
          <p:cNvPr id="19460" name="Picture 4" descr="DANCIN_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71800" y="2514600"/>
            <a:ext cx="3138488" cy="2616200"/>
          </a:xfrm>
          <a:prstGeom prst="rect">
            <a:avLst/>
          </a:prstGeom>
          <a:noFill/>
        </p:spPr>
      </p:pic>
      <p:pic>
        <p:nvPicPr>
          <p:cNvPr id="19461" name="Picture 5" descr="PEO__D_1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00800" y="2133600"/>
            <a:ext cx="2341563" cy="2667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3" descr="AABOYR_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2209800"/>
            <a:ext cx="3733800" cy="1749425"/>
          </a:xfrm>
          <a:prstGeom prst="rect">
            <a:avLst/>
          </a:prstGeom>
          <a:noFill/>
        </p:spPr>
      </p:pic>
      <p:pic>
        <p:nvPicPr>
          <p:cNvPr id="20484" name="Picture 4" descr="ANIMAT_2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6400" y="4343400"/>
            <a:ext cx="2133600" cy="2133600"/>
          </a:xfrm>
          <a:prstGeom prst="rect">
            <a:avLst/>
          </a:prstGeom>
          <a:noFill/>
        </p:spPr>
      </p:pic>
      <p:pic>
        <p:nvPicPr>
          <p:cNvPr id="20485" name="Picture 5" descr="GIRL_R_1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9600" y="4924425"/>
            <a:ext cx="4114800" cy="1543050"/>
          </a:xfrm>
          <a:prstGeom prst="rect">
            <a:avLst/>
          </a:prstGeom>
          <a:noFill/>
        </p:spPr>
      </p:pic>
      <p:pic>
        <p:nvPicPr>
          <p:cNvPr id="20486" name="Picture 6" descr="GREEN__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43600" y="2362200"/>
            <a:ext cx="2057400" cy="1714500"/>
          </a:xfrm>
          <a:prstGeom prst="rect">
            <a:avLst/>
          </a:prstGeom>
          <a:noFill/>
        </p:spPr>
      </p:pic>
      <p:pic>
        <p:nvPicPr>
          <p:cNvPr id="20487" name="Picture 7" descr="ANIMAT_8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2000" y="304800"/>
            <a:ext cx="1600200" cy="16002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2070100" y="274638"/>
            <a:ext cx="66167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lire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20483" name="Picture 3" descr="AABOYR_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2209800"/>
            <a:ext cx="3733800" cy="1749425"/>
          </a:xfrm>
          <a:prstGeom prst="rect">
            <a:avLst/>
          </a:prstGeom>
          <a:noFill/>
        </p:spPr>
      </p:pic>
      <p:pic>
        <p:nvPicPr>
          <p:cNvPr id="20484" name="Picture 4" descr="ANIMAT_2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6400" y="4343400"/>
            <a:ext cx="2133600" cy="2133600"/>
          </a:xfrm>
          <a:prstGeom prst="rect">
            <a:avLst/>
          </a:prstGeom>
          <a:noFill/>
        </p:spPr>
      </p:pic>
      <p:pic>
        <p:nvPicPr>
          <p:cNvPr id="20485" name="Picture 5" descr="GIRL_R_1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9600" y="4924425"/>
            <a:ext cx="4114800" cy="1543050"/>
          </a:xfrm>
          <a:prstGeom prst="rect">
            <a:avLst/>
          </a:prstGeom>
          <a:noFill/>
        </p:spPr>
      </p:pic>
      <p:pic>
        <p:nvPicPr>
          <p:cNvPr id="20486" name="Picture 6" descr="GREEN__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43600" y="2362200"/>
            <a:ext cx="2057400" cy="1714500"/>
          </a:xfrm>
          <a:prstGeom prst="rect">
            <a:avLst/>
          </a:prstGeom>
          <a:noFill/>
        </p:spPr>
      </p:pic>
      <p:pic>
        <p:nvPicPr>
          <p:cNvPr id="20487" name="Picture 7" descr="ANIMAT_8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2000" y="304800"/>
            <a:ext cx="1600200" cy="16002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rgbClr val="FF0000"/>
                </a:solidFill>
              </a:rPr>
              <a:t>Regarder la télé</a:t>
            </a:r>
          </a:p>
        </p:txBody>
      </p:sp>
      <p:pic>
        <p:nvPicPr>
          <p:cNvPr id="6147" name="Picture 3" descr="BE_TV__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5038" y="2176463"/>
            <a:ext cx="3927475" cy="4300537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rgbClr val="FF0000"/>
                </a:solidFill>
              </a:rPr>
              <a:t>Vocabulaire 1-4</a:t>
            </a:r>
          </a:p>
        </p:txBody>
      </p:sp>
      <p:graphicFrame>
        <p:nvGraphicFramePr>
          <p:cNvPr id="21507" name="Group 3"/>
          <p:cNvGraphicFramePr>
            <a:graphicFrameLocks noGrp="1"/>
          </p:cNvGraphicFramePr>
          <p:nvPr/>
        </p:nvGraphicFramePr>
        <p:xfrm>
          <a:off x="1524000" y="1981200"/>
          <a:ext cx="6096000" cy="2895600"/>
        </p:xfrm>
        <a:graphic>
          <a:graphicData uri="http://schemas.openxmlformats.org/drawingml/2006/table">
            <a:tbl>
              <a:tblPr/>
              <a:tblGrid>
                <a:gridCol w="1524000"/>
                <a:gridCol w="1524000"/>
                <a:gridCol w="1524000"/>
                <a:gridCol w="1524000"/>
              </a:tblGrid>
              <a:tr h="2032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3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526" name="Rectangle 22"/>
          <p:cNvSpPr>
            <a:spLocks noChangeArrowheads="1"/>
          </p:cNvSpPr>
          <p:nvPr/>
        </p:nvSpPr>
        <p:spPr bwMode="auto">
          <a:xfrm>
            <a:off x="3943350" y="2857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21527" name="Picture 23" descr="img38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2438400"/>
            <a:ext cx="1257300" cy="1143000"/>
          </a:xfrm>
          <a:prstGeom prst="rect">
            <a:avLst/>
          </a:prstGeom>
          <a:noFill/>
        </p:spPr>
      </p:pic>
      <p:sp>
        <p:nvSpPr>
          <p:cNvPr id="21528" name="Rectangle 24"/>
          <p:cNvSpPr>
            <a:spLocks noChangeArrowheads="1"/>
          </p:cNvSpPr>
          <p:nvPr/>
        </p:nvSpPr>
        <p:spPr bwMode="auto">
          <a:xfrm>
            <a:off x="3895725" y="28146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21529" name="Picture 25" descr="img38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24200" y="2362200"/>
            <a:ext cx="1352550" cy="1228725"/>
          </a:xfrm>
          <a:prstGeom prst="rect">
            <a:avLst/>
          </a:prstGeom>
          <a:noFill/>
        </p:spPr>
      </p:pic>
      <p:sp>
        <p:nvSpPr>
          <p:cNvPr id="21530" name="Rectangle 26"/>
          <p:cNvSpPr>
            <a:spLocks noChangeArrowheads="1"/>
          </p:cNvSpPr>
          <p:nvPr/>
        </p:nvSpPr>
        <p:spPr bwMode="auto">
          <a:xfrm>
            <a:off x="3957638" y="28717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21531" name="Picture 27" descr="img38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24400" y="2438400"/>
            <a:ext cx="1228725" cy="1114425"/>
          </a:xfrm>
          <a:prstGeom prst="rect">
            <a:avLst/>
          </a:prstGeom>
          <a:noFill/>
        </p:spPr>
      </p:pic>
      <p:sp>
        <p:nvSpPr>
          <p:cNvPr id="21532" name="Rectangle 28"/>
          <p:cNvSpPr>
            <a:spLocks noChangeArrowheads="1"/>
          </p:cNvSpPr>
          <p:nvPr/>
        </p:nvSpPr>
        <p:spPr bwMode="auto">
          <a:xfrm>
            <a:off x="3867150" y="2790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21533" name="Picture 29" descr="img38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72200" y="2362200"/>
            <a:ext cx="1409700" cy="1276350"/>
          </a:xfrm>
          <a:prstGeom prst="rect">
            <a:avLst/>
          </a:prstGeom>
          <a:noFill/>
        </p:spPr>
      </p:pic>
      <p:graphicFrame>
        <p:nvGraphicFramePr>
          <p:cNvPr id="21534" name="Group 30"/>
          <p:cNvGraphicFramePr>
            <a:graphicFrameLocks noGrp="1"/>
          </p:cNvGraphicFramePr>
          <p:nvPr/>
        </p:nvGraphicFramePr>
        <p:xfrm>
          <a:off x="1524000" y="4876800"/>
          <a:ext cx="6096000" cy="1676400"/>
        </p:xfrm>
        <a:graphic>
          <a:graphicData uri="http://schemas.openxmlformats.org/drawingml/2006/table">
            <a:tbl>
              <a:tblPr/>
              <a:tblGrid>
                <a:gridCol w="1524000"/>
                <a:gridCol w="1524000"/>
                <a:gridCol w="1524000"/>
                <a:gridCol w="1524000"/>
              </a:tblGrid>
              <a:tr h="736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Regarder la télé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Sortir avec les copains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Parler au 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téléphone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dormir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rgbClr val="FF0000"/>
                </a:solidFill>
              </a:rPr>
              <a:t>Vocabulaire 5-8</a:t>
            </a:r>
          </a:p>
        </p:txBody>
      </p:sp>
      <p:graphicFrame>
        <p:nvGraphicFramePr>
          <p:cNvPr id="22531" name="Group 3"/>
          <p:cNvGraphicFramePr>
            <a:graphicFrameLocks noGrp="1"/>
          </p:cNvGraphicFramePr>
          <p:nvPr/>
        </p:nvGraphicFramePr>
        <p:xfrm>
          <a:off x="1600200" y="2057400"/>
          <a:ext cx="6096000" cy="2819400"/>
        </p:xfrm>
        <a:graphic>
          <a:graphicData uri="http://schemas.openxmlformats.org/drawingml/2006/table">
            <a:tbl>
              <a:tblPr/>
              <a:tblGrid>
                <a:gridCol w="1524000"/>
                <a:gridCol w="1524000"/>
                <a:gridCol w="1524000"/>
                <a:gridCol w="1524000"/>
              </a:tblGrid>
              <a:tr h="2032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7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2550" name="Rectangle 22"/>
          <p:cNvSpPr>
            <a:spLocks noChangeArrowheads="1"/>
          </p:cNvSpPr>
          <p:nvPr/>
        </p:nvSpPr>
        <p:spPr bwMode="auto">
          <a:xfrm>
            <a:off x="3962400" y="28765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22551" name="Picture 23" descr="img38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2514600"/>
            <a:ext cx="1219200" cy="1104900"/>
          </a:xfrm>
          <a:prstGeom prst="rect">
            <a:avLst/>
          </a:prstGeom>
          <a:noFill/>
        </p:spPr>
      </p:pic>
      <p:sp>
        <p:nvSpPr>
          <p:cNvPr id="22552" name="Rectangle 24"/>
          <p:cNvSpPr>
            <a:spLocks noChangeArrowheads="1"/>
          </p:cNvSpPr>
          <p:nvPr/>
        </p:nvSpPr>
        <p:spPr bwMode="auto">
          <a:xfrm>
            <a:off x="3933825" y="2847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22553" name="Picture 25" descr="img38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0400" y="2438400"/>
            <a:ext cx="1276350" cy="1162050"/>
          </a:xfrm>
          <a:prstGeom prst="rect">
            <a:avLst/>
          </a:prstGeom>
          <a:noFill/>
        </p:spPr>
      </p:pic>
      <p:sp>
        <p:nvSpPr>
          <p:cNvPr id="22554" name="Rectangle 26"/>
          <p:cNvSpPr>
            <a:spLocks noChangeArrowheads="1"/>
          </p:cNvSpPr>
          <p:nvPr/>
        </p:nvSpPr>
        <p:spPr bwMode="auto">
          <a:xfrm>
            <a:off x="3948113" y="28622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22555" name="Picture 27" descr="img38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00600" y="2514600"/>
            <a:ext cx="1247775" cy="1133475"/>
          </a:xfrm>
          <a:prstGeom prst="rect">
            <a:avLst/>
          </a:prstGeom>
          <a:noFill/>
        </p:spPr>
      </p:pic>
      <p:sp>
        <p:nvSpPr>
          <p:cNvPr id="22556" name="Rectangle 28"/>
          <p:cNvSpPr>
            <a:spLocks noChangeArrowheads="1"/>
          </p:cNvSpPr>
          <p:nvPr/>
        </p:nvSpPr>
        <p:spPr bwMode="auto">
          <a:xfrm>
            <a:off x="3943350" y="28622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22557" name="Picture 29" descr="img38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48400" y="2667000"/>
            <a:ext cx="1257300" cy="1133475"/>
          </a:xfrm>
          <a:prstGeom prst="rect">
            <a:avLst/>
          </a:prstGeom>
          <a:noFill/>
        </p:spPr>
      </p:pic>
      <p:graphicFrame>
        <p:nvGraphicFramePr>
          <p:cNvPr id="22558" name="Group 30"/>
          <p:cNvGraphicFramePr>
            <a:graphicFrameLocks noGrp="1"/>
          </p:cNvGraphicFramePr>
          <p:nvPr/>
        </p:nvGraphicFramePr>
        <p:xfrm>
          <a:off x="1600200" y="4876800"/>
          <a:ext cx="6096000" cy="1798320"/>
        </p:xfrm>
        <a:graphic>
          <a:graphicData uri="http://schemas.openxmlformats.org/drawingml/2006/table">
            <a:tbl>
              <a:tblPr/>
              <a:tblGrid>
                <a:gridCol w="1524000"/>
                <a:gridCol w="1524000"/>
                <a:gridCol w="1524000"/>
                <a:gridCol w="1524000"/>
              </a:tblGrid>
              <a:tr h="1193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Étudier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Faire du sport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Faire les magasins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Faire le ménage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rgbClr val="FF0000"/>
                </a:solidFill>
              </a:rPr>
              <a:t>Vocabulaire 9-12</a:t>
            </a:r>
          </a:p>
        </p:txBody>
      </p:sp>
      <p:graphicFrame>
        <p:nvGraphicFramePr>
          <p:cNvPr id="23555" name="Group 3"/>
          <p:cNvGraphicFramePr>
            <a:graphicFrameLocks noGrp="1"/>
          </p:cNvGraphicFramePr>
          <p:nvPr/>
        </p:nvGraphicFramePr>
        <p:xfrm>
          <a:off x="1676400" y="1981200"/>
          <a:ext cx="6096000" cy="2819400"/>
        </p:xfrm>
        <a:graphic>
          <a:graphicData uri="http://schemas.openxmlformats.org/drawingml/2006/table">
            <a:tbl>
              <a:tblPr/>
              <a:tblGrid>
                <a:gridCol w="1524000"/>
                <a:gridCol w="1524000"/>
                <a:gridCol w="1524000"/>
                <a:gridCol w="1524000"/>
              </a:tblGrid>
              <a:tr h="2032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7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3575" name="Rectangle 23"/>
          <p:cNvSpPr>
            <a:spLocks noChangeArrowheads="1"/>
          </p:cNvSpPr>
          <p:nvPr/>
        </p:nvSpPr>
        <p:spPr bwMode="auto">
          <a:xfrm>
            <a:off x="3905250" y="28241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23576" name="Picture 24" descr="img38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2362200"/>
            <a:ext cx="1333500" cy="1209675"/>
          </a:xfrm>
          <a:prstGeom prst="rect">
            <a:avLst/>
          </a:prstGeom>
          <a:noFill/>
        </p:spPr>
      </p:pic>
      <p:sp>
        <p:nvSpPr>
          <p:cNvPr id="23577" name="Rectangle 25"/>
          <p:cNvSpPr>
            <a:spLocks noChangeArrowheads="1"/>
          </p:cNvSpPr>
          <p:nvPr/>
        </p:nvSpPr>
        <p:spPr bwMode="auto">
          <a:xfrm>
            <a:off x="3933825" y="2852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23578" name="Picture 26" descr="img39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95650" y="2438400"/>
            <a:ext cx="1276350" cy="1152525"/>
          </a:xfrm>
          <a:prstGeom prst="rect">
            <a:avLst/>
          </a:prstGeom>
          <a:noFill/>
        </p:spPr>
      </p:pic>
      <p:sp>
        <p:nvSpPr>
          <p:cNvPr id="23579" name="Rectangle 27"/>
          <p:cNvSpPr>
            <a:spLocks noChangeArrowheads="1"/>
          </p:cNvSpPr>
          <p:nvPr/>
        </p:nvSpPr>
        <p:spPr bwMode="auto">
          <a:xfrm>
            <a:off x="3910013" y="2828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23580" name="Picture 28" descr="img39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00600" y="2438400"/>
            <a:ext cx="1323975" cy="1200150"/>
          </a:xfrm>
          <a:prstGeom prst="rect">
            <a:avLst/>
          </a:prstGeom>
          <a:noFill/>
        </p:spPr>
      </p:pic>
      <p:sp>
        <p:nvSpPr>
          <p:cNvPr id="23581" name="Rectangle 29"/>
          <p:cNvSpPr>
            <a:spLocks noChangeArrowheads="1"/>
          </p:cNvSpPr>
          <p:nvPr/>
        </p:nvSpPr>
        <p:spPr bwMode="auto">
          <a:xfrm>
            <a:off x="3924300" y="28432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23582" name="Picture 30" descr="img39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00800" y="2438400"/>
            <a:ext cx="1295400" cy="1171575"/>
          </a:xfrm>
          <a:prstGeom prst="rect">
            <a:avLst/>
          </a:prstGeom>
          <a:noFill/>
        </p:spPr>
      </p:pic>
      <p:graphicFrame>
        <p:nvGraphicFramePr>
          <p:cNvPr id="23583" name="Group 31"/>
          <p:cNvGraphicFramePr>
            <a:graphicFrameLocks noGrp="1"/>
          </p:cNvGraphicFramePr>
          <p:nvPr/>
        </p:nvGraphicFramePr>
        <p:xfrm>
          <a:off x="1676400" y="4800600"/>
          <a:ext cx="6096000" cy="1798320"/>
        </p:xfrm>
        <a:graphic>
          <a:graphicData uri="http://schemas.openxmlformats.org/drawingml/2006/table">
            <a:tbl>
              <a:tblPr/>
              <a:tblGrid>
                <a:gridCol w="1524000"/>
                <a:gridCol w="1524000"/>
                <a:gridCol w="1524000"/>
                <a:gridCol w="1524000"/>
              </a:tblGrid>
              <a:tr h="914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Faire de l’équita-tion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voyager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écouter de la musique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nager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rgbClr val="FF0000"/>
                </a:solidFill>
              </a:rPr>
              <a:t>Vocabulaire 13-16</a:t>
            </a:r>
          </a:p>
        </p:txBody>
      </p:sp>
      <p:graphicFrame>
        <p:nvGraphicFramePr>
          <p:cNvPr id="24579" name="Group 3"/>
          <p:cNvGraphicFramePr>
            <a:graphicFrameLocks noGrp="1"/>
          </p:cNvGraphicFramePr>
          <p:nvPr/>
        </p:nvGraphicFramePr>
        <p:xfrm>
          <a:off x="1524000" y="1828800"/>
          <a:ext cx="6096000" cy="2641600"/>
        </p:xfrm>
        <a:graphic>
          <a:graphicData uri="http://schemas.openxmlformats.org/drawingml/2006/table">
            <a:tbl>
              <a:tblPr/>
              <a:tblGrid>
                <a:gridCol w="1524000"/>
                <a:gridCol w="1524000"/>
                <a:gridCol w="1524000"/>
                <a:gridCol w="1524000"/>
              </a:tblGrid>
              <a:tr h="2032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4599" name="Rectangle 23"/>
          <p:cNvSpPr>
            <a:spLocks noChangeArrowheads="1"/>
          </p:cNvSpPr>
          <p:nvPr/>
        </p:nvSpPr>
        <p:spPr bwMode="auto">
          <a:xfrm>
            <a:off x="3962400" y="28765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24600" name="Picture 24" descr="img39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2209800"/>
            <a:ext cx="1219200" cy="1104900"/>
          </a:xfrm>
          <a:prstGeom prst="rect">
            <a:avLst/>
          </a:prstGeom>
          <a:noFill/>
        </p:spPr>
      </p:pic>
      <p:sp>
        <p:nvSpPr>
          <p:cNvPr id="24601" name="Rectangle 25"/>
          <p:cNvSpPr>
            <a:spLocks noChangeArrowheads="1"/>
          </p:cNvSpPr>
          <p:nvPr/>
        </p:nvSpPr>
        <p:spPr bwMode="auto">
          <a:xfrm>
            <a:off x="3933825" y="2852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24602" name="Picture 26" descr="img39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24200" y="2286000"/>
            <a:ext cx="1276350" cy="1152525"/>
          </a:xfrm>
          <a:prstGeom prst="rect">
            <a:avLst/>
          </a:prstGeom>
          <a:noFill/>
        </p:spPr>
      </p:pic>
      <p:sp>
        <p:nvSpPr>
          <p:cNvPr id="24603" name="Text Box 27"/>
          <p:cNvSpPr txBox="1">
            <a:spLocks noChangeArrowheads="1"/>
          </p:cNvSpPr>
          <p:nvPr/>
        </p:nvSpPr>
        <p:spPr bwMode="auto">
          <a:xfrm>
            <a:off x="4648200" y="2590800"/>
            <a:ext cx="1219200" cy="146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5400">
                <a:latin typeface="Times New Roman" pitchFamily="18" charset="0"/>
                <a:cs typeface="Times New Roman" pitchFamily="18" charset="0"/>
              </a:rPr>
              <a:t>&amp;</a:t>
            </a:r>
          </a:p>
          <a:p>
            <a:pPr>
              <a:spcBef>
                <a:spcPct val="50000"/>
              </a:spcBef>
            </a:pPr>
            <a:endParaRPr lang="en-US" sz="2400">
              <a:latin typeface="Times New Roman" pitchFamily="18" charset="0"/>
            </a:endParaRPr>
          </a:p>
        </p:txBody>
      </p:sp>
      <p:sp>
        <p:nvSpPr>
          <p:cNvPr id="24604" name="Text Box 28"/>
          <p:cNvSpPr txBox="1">
            <a:spLocks noChangeArrowheads="1"/>
          </p:cNvSpPr>
          <p:nvPr/>
        </p:nvSpPr>
        <p:spPr bwMode="auto">
          <a:xfrm>
            <a:off x="6553200" y="2438400"/>
            <a:ext cx="6096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5400">
                <a:latin typeface="Times New Roman" pitchFamily="18" charset="0"/>
                <a:cs typeface="Times New Roman" pitchFamily="18" charset="0"/>
              </a:rPr>
              <a:t>!</a:t>
            </a:r>
            <a:r>
              <a:rPr lang="en-US" sz="5400">
                <a:latin typeface="Times New Roman" pitchFamily="18" charset="0"/>
              </a:rPr>
              <a:t> </a:t>
            </a:r>
          </a:p>
        </p:txBody>
      </p:sp>
      <p:graphicFrame>
        <p:nvGraphicFramePr>
          <p:cNvPr id="24605" name="Group 29"/>
          <p:cNvGraphicFramePr>
            <a:graphicFrameLocks noGrp="1"/>
          </p:cNvGraphicFramePr>
          <p:nvPr/>
        </p:nvGraphicFramePr>
        <p:xfrm>
          <a:off x="1524000" y="4495800"/>
          <a:ext cx="6096000" cy="1371600"/>
        </p:xfrm>
        <a:graphic>
          <a:graphicData uri="http://schemas.openxmlformats.org/drawingml/2006/table">
            <a:tbl>
              <a:tblPr/>
              <a:tblGrid>
                <a:gridCol w="1524000"/>
                <a:gridCol w="1524000"/>
                <a:gridCol w="1524000"/>
                <a:gridCol w="1524000"/>
              </a:tblGrid>
              <a:tr h="1371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Danser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Lire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Et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beaucoup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r>
              <a:rPr lang="en-US">
                <a:solidFill>
                  <a:srgbClr val="FF0000"/>
                </a:solidFill>
              </a:rPr>
              <a:t>Maintenant, a vous!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Tell whether or not you like to do the following pictured activities.</a:t>
            </a: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(J’aime)</a:t>
            </a:r>
            <a:r>
              <a:rPr lang="en-US">
                <a:solidFill>
                  <a:srgbClr val="FF0000"/>
                </a:solidFill>
              </a:rPr>
              <a:t> regarder la télévision</a:t>
            </a:r>
          </a:p>
        </p:txBody>
      </p:sp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3943350" y="2857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34820" name="Picture 4" descr="img38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4600" y="2133600"/>
            <a:ext cx="3733800" cy="3395663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 build="p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>
                <a:solidFill>
                  <a:schemeClr val="tx1"/>
                </a:solidFill>
              </a:rPr>
              <a:t>(J’adore)</a:t>
            </a:r>
            <a:r>
              <a:rPr lang="en-US">
                <a:solidFill>
                  <a:srgbClr val="FF0000"/>
                </a:solidFill>
              </a:rPr>
              <a:t> sortir avec les copains</a:t>
            </a:r>
          </a:p>
        </p:txBody>
      </p:sp>
      <p:sp>
        <p:nvSpPr>
          <p:cNvPr id="35843" name="Rectangle 3"/>
          <p:cNvSpPr>
            <a:spLocks noChangeArrowheads="1"/>
          </p:cNvSpPr>
          <p:nvPr/>
        </p:nvSpPr>
        <p:spPr bwMode="auto">
          <a:xfrm>
            <a:off x="3895725" y="28146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35844" name="Picture 4" descr="img38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1905000"/>
            <a:ext cx="4495800" cy="408463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 build="p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J’aime </a:t>
            </a:r>
            <a:r>
              <a:rPr lang="en-US">
                <a:solidFill>
                  <a:srgbClr val="FF0000"/>
                </a:solidFill>
              </a:rPr>
              <a:t>parler au téléphone.</a:t>
            </a:r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3957638" y="28717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36868" name="Picture 4" descr="img38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2057400"/>
            <a:ext cx="4724400" cy="428625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 build="p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J’aime </a:t>
            </a:r>
            <a:r>
              <a:rPr lang="en-US">
                <a:solidFill>
                  <a:srgbClr val="FF0000"/>
                </a:solidFill>
              </a:rPr>
              <a:t>dormir.</a:t>
            </a:r>
          </a:p>
        </p:txBody>
      </p:sp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3867150" y="2790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37892" name="Picture 4" descr="img38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2133600"/>
            <a:ext cx="4800600" cy="4346575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 build="p" autoUpdateAnimBg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Je n’aime pas beaucoup </a:t>
            </a:r>
            <a:r>
              <a:rPr lang="en-US">
                <a:solidFill>
                  <a:srgbClr val="FF3300"/>
                </a:solidFill>
              </a:rPr>
              <a:t>é</a:t>
            </a:r>
            <a:r>
              <a:rPr lang="en-US">
                <a:solidFill>
                  <a:srgbClr val="FF0000"/>
                </a:solidFill>
              </a:rPr>
              <a:t>tudier.</a:t>
            </a:r>
          </a:p>
        </p:txBody>
      </p:sp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3962400" y="28765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38916" name="Picture 4" descr="img38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400" y="2286000"/>
            <a:ext cx="4495800" cy="4075113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 build="p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8195" name="Picture 3" descr="FRIENDS2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2895600"/>
            <a:ext cx="8763000" cy="1685925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J’aime </a:t>
            </a:r>
            <a:r>
              <a:rPr lang="en-US">
                <a:solidFill>
                  <a:srgbClr val="FF0000"/>
                </a:solidFill>
              </a:rPr>
              <a:t>faire du sport.</a:t>
            </a:r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3933825" y="2847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39940" name="Picture 4" descr="img38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0" y="2133600"/>
            <a:ext cx="3914775" cy="356393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9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 build="p" autoUpdateAnimBg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J’adore aussi </a:t>
            </a:r>
            <a:r>
              <a:rPr lang="en-US">
                <a:solidFill>
                  <a:srgbClr val="FF0000"/>
                </a:solidFill>
              </a:rPr>
              <a:t>faire les magasins</a:t>
            </a:r>
            <a:r>
              <a:rPr lang="en-US"/>
              <a:t>.</a:t>
            </a:r>
          </a:p>
        </p:txBody>
      </p:sp>
      <p:sp>
        <p:nvSpPr>
          <p:cNvPr id="40963" name="Rectangle 3"/>
          <p:cNvSpPr>
            <a:spLocks noChangeArrowheads="1"/>
          </p:cNvSpPr>
          <p:nvPr/>
        </p:nvSpPr>
        <p:spPr bwMode="auto">
          <a:xfrm>
            <a:off x="3948113" y="28622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40964" name="Picture 4" descr="img38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4600" y="2057400"/>
            <a:ext cx="3900488" cy="35433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 build="p" autoUpdateAnimBg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Je n’aime pas beaucoup </a:t>
            </a:r>
            <a:br>
              <a:rPr lang="en-US"/>
            </a:br>
            <a:r>
              <a:rPr lang="en-US">
                <a:solidFill>
                  <a:srgbClr val="FF0000"/>
                </a:solidFill>
              </a:rPr>
              <a:t>faire le ménage.</a:t>
            </a:r>
          </a:p>
        </p:txBody>
      </p:sp>
      <p:sp>
        <p:nvSpPr>
          <p:cNvPr id="41987" name="Rectangle 3"/>
          <p:cNvSpPr>
            <a:spLocks noChangeArrowheads="1"/>
          </p:cNvSpPr>
          <p:nvPr/>
        </p:nvSpPr>
        <p:spPr bwMode="auto">
          <a:xfrm>
            <a:off x="3943350" y="28622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41988" name="Picture 4" descr="img38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8400" y="2438400"/>
            <a:ext cx="4038600" cy="3641725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9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 build="p" autoUpdateAnimBg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J’aime </a:t>
            </a:r>
            <a:r>
              <a:rPr lang="en-US">
                <a:solidFill>
                  <a:srgbClr val="FF0000"/>
                </a:solidFill>
              </a:rPr>
              <a:t>faire de l’équitation</a:t>
            </a:r>
            <a:r>
              <a:rPr lang="en-US"/>
              <a:t>.</a:t>
            </a:r>
          </a:p>
        </p:txBody>
      </p:sp>
      <p:sp>
        <p:nvSpPr>
          <p:cNvPr id="43011" name="Rectangle 3"/>
          <p:cNvSpPr>
            <a:spLocks noChangeArrowheads="1"/>
          </p:cNvSpPr>
          <p:nvPr/>
        </p:nvSpPr>
        <p:spPr bwMode="auto">
          <a:xfrm>
            <a:off x="3905250" y="28241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43012" name="Picture 4" descr="img38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4600" y="2133600"/>
            <a:ext cx="4019550" cy="364648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 build="p" autoUpdateAnimBg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J’adore </a:t>
            </a:r>
            <a:r>
              <a:rPr lang="en-US">
                <a:solidFill>
                  <a:srgbClr val="FF0000"/>
                </a:solidFill>
              </a:rPr>
              <a:t>voyager.</a:t>
            </a:r>
          </a:p>
        </p:txBody>
      </p:sp>
      <p:sp>
        <p:nvSpPr>
          <p:cNvPr id="44035" name="Rectangle 3"/>
          <p:cNvSpPr>
            <a:spLocks noChangeArrowheads="1"/>
          </p:cNvSpPr>
          <p:nvPr/>
        </p:nvSpPr>
        <p:spPr bwMode="auto">
          <a:xfrm>
            <a:off x="3933825" y="2852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44036" name="Picture 4" descr="img3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4600" y="2362200"/>
            <a:ext cx="3838575" cy="3465513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4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 build="p" autoUpdateAnimBg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J’aime beaucoup </a:t>
            </a:r>
            <a:br>
              <a:rPr lang="en-US"/>
            </a:br>
            <a:r>
              <a:rPr lang="en-US">
                <a:solidFill>
                  <a:srgbClr val="FF0000"/>
                </a:solidFill>
              </a:rPr>
              <a:t>écouter de la musique.</a:t>
            </a:r>
          </a:p>
        </p:txBody>
      </p:sp>
      <p:sp>
        <p:nvSpPr>
          <p:cNvPr id="45059" name="Rectangle 3"/>
          <p:cNvSpPr>
            <a:spLocks noChangeArrowheads="1"/>
          </p:cNvSpPr>
          <p:nvPr/>
        </p:nvSpPr>
        <p:spPr bwMode="auto">
          <a:xfrm>
            <a:off x="3910013" y="2828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45060" name="Picture 4" descr="img39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4600" y="2286000"/>
            <a:ext cx="4167188" cy="3776663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50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 build="p" autoUpdateAnimBg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J’aime </a:t>
            </a:r>
            <a:r>
              <a:rPr lang="en-US">
                <a:solidFill>
                  <a:srgbClr val="FF0000"/>
                </a:solidFill>
              </a:rPr>
              <a:t>nager.</a:t>
            </a:r>
          </a:p>
        </p:txBody>
      </p:sp>
      <p:sp>
        <p:nvSpPr>
          <p:cNvPr id="46083" name="Rectangle 3"/>
          <p:cNvSpPr>
            <a:spLocks noChangeArrowheads="1"/>
          </p:cNvSpPr>
          <p:nvPr/>
        </p:nvSpPr>
        <p:spPr bwMode="auto">
          <a:xfrm>
            <a:off x="3924300" y="28432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46084" name="Picture 4" descr="img39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0" y="2286000"/>
            <a:ext cx="3771900" cy="341153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6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 build="p" autoUpdateAnimBg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J’adore </a:t>
            </a:r>
            <a:r>
              <a:rPr lang="en-US">
                <a:solidFill>
                  <a:srgbClr val="FF0000"/>
                </a:solidFill>
              </a:rPr>
              <a:t>danser.</a:t>
            </a:r>
          </a:p>
        </p:txBody>
      </p:sp>
      <p:sp>
        <p:nvSpPr>
          <p:cNvPr id="47107" name="Rectangle 3"/>
          <p:cNvSpPr>
            <a:spLocks noChangeArrowheads="1"/>
          </p:cNvSpPr>
          <p:nvPr/>
        </p:nvSpPr>
        <p:spPr bwMode="auto">
          <a:xfrm>
            <a:off x="3962400" y="28765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47108" name="Picture 4" descr="img39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1981200"/>
            <a:ext cx="4419600" cy="4005263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7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6" grpId="0" build="p" autoUpdateAnimBg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J’aime </a:t>
            </a:r>
            <a:r>
              <a:rPr lang="en-US">
                <a:solidFill>
                  <a:srgbClr val="FF0000"/>
                </a:solidFill>
              </a:rPr>
              <a:t>lire.</a:t>
            </a:r>
          </a:p>
        </p:txBody>
      </p:sp>
      <p:sp>
        <p:nvSpPr>
          <p:cNvPr id="48131" name="Rectangle 3"/>
          <p:cNvSpPr>
            <a:spLocks noChangeArrowheads="1"/>
          </p:cNvSpPr>
          <p:nvPr/>
        </p:nvSpPr>
        <p:spPr bwMode="auto">
          <a:xfrm>
            <a:off x="3933825" y="2852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48132" name="Picture 4" descr="img39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90800" y="1981200"/>
            <a:ext cx="3914775" cy="3535363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8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 build="p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FF0000"/>
                </a:solidFill>
              </a:rPr>
              <a:t>sortir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avec les </a:t>
            </a:r>
            <a:r>
              <a:rPr lang="en-US" dirty="0" err="1">
                <a:solidFill>
                  <a:srgbClr val="FF0000"/>
                </a:solidFill>
              </a:rPr>
              <a:t>copains</a:t>
            </a:r>
            <a:r>
              <a:rPr lang="en-US" dirty="0">
                <a:solidFill>
                  <a:srgbClr val="FF0000"/>
                </a:solidFill>
              </a:rPr>
              <a:t>.</a:t>
            </a:r>
          </a:p>
        </p:txBody>
      </p:sp>
      <p:pic>
        <p:nvPicPr>
          <p:cNvPr id="8195" name="Picture 3" descr="FRIENDS2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2895600"/>
            <a:ext cx="8763000" cy="1685925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>
            <a:hlinkClick r:id="" action="ppaction://media"/>
          </p:cNvPr>
          <p:cNvPicPr>
            <a:picLocks noRot="1" noChangeAspect="1" noChangeArrowheads="1"/>
          </p:cNvPicPr>
          <p:nvPr>
            <a:wavAudioFile r:embed="rId1" name="5phone.wav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1200" y="3276600"/>
            <a:ext cx="304800" cy="304800"/>
          </a:xfrm>
          <a:prstGeom prst="rect">
            <a:avLst/>
          </a:prstGeom>
          <a:noFill/>
        </p:spPr>
      </p:pic>
      <p:pic>
        <p:nvPicPr>
          <p:cNvPr id="9219" name="Picture 3">
            <a:hlinkClick r:id="" action="ppaction://media"/>
          </p:cNvPr>
          <p:cNvPicPr>
            <a:picLocks noRot="1" noChangeAspect="1" noChangeArrowheads="1"/>
          </p:cNvPicPr>
          <p:nvPr>
            <a:wavAudioFile r:embed="rId2" name="wrongnumber.wav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</p:pic>
      <p:pic>
        <p:nvPicPr>
          <p:cNvPr id="9221" name="Picture 5" descr="ANIMAT_3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0400" y="2209800"/>
            <a:ext cx="3352800" cy="33528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78" fill="hold"/>
                                        <p:tgtEl>
                                          <p:spTgt spid="92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278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527" fill="hold"/>
                                        <p:tgtEl>
                                          <p:spTgt spid="92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18"/>
                </p:tgtEl>
              </p:cMediaNode>
            </p:audio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19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>
            <a:hlinkClick r:id="" action="ppaction://media"/>
          </p:cNvPr>
          <p:cNvPicPr>
            <a:picLocks noRot="1" noChangeAspect="1" noChangeArrowheads="1"/>
          </p:cNvPicPr>
          <p:nvPr>
            <a:wavAudioFile r:embed="rId1" name="5phone.wav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1200" y="3276600"/>
            <a:ext cx="304800" cy="304800"/>
          </a:xfrm>
          <a:prstGeom prst="rect">
            <a:avLst/>
          </a:prstGeom>
          <a:noFill/>
        </p:spPr>
      </p:pic>
      <p:pic>
        <p:nvPicPr>
          <p:cNvPr id="9219" name="Picture 3">
            <a:hlinkClick r:id="" action="ppaction://media"/>
          </p:cNvPr>
          <p:cNvPicPr>
            <a:picLocks noRot="1" noChangeAspect="1" noChangeArrowheads="1"/>
          </p:cNvPicPr>
          <p:nvPr>
            <a:wavAudioFile r:embed="rId2" name="wrongnumber.wav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</p:pic>
      <p:sp>
        <p:nvSpPr>
          <p:cNvPr id="922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FF0000"/>
                </a:solidFill>
              </a:rPr>
              <a:t>parler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au </a:t>
            </a:r>
            <a:r>
              <a:rPr lang="en-US" dirty="0" err="1">
                <a:solidFill>
                  <a:srgbClr val="FF0000"/>
                </a:solidFill>
              </a:rPr>
              <a:t>téléphone</a:t>
            </a:r>
            <a:r>
              <a:rPr lang="en-US" dirty="0">
                <a:solidFill>
                  <a:srgbClr val="FF0000"/>
                </a:solidFill>
              </a:rPr>
              <a:t>.</a:t>
            </a:r>
          </a:p>
        </p:txBody>
      </p:sp>
      <p:pic>
        <p:nvPicPr>
          <p:cNvPr id="9221" name="Picture 5" descr="ANIMAT_3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0400" y="2209800"/>
            <a:ext cx="3352800" cy="33528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78" fill="hold"/>
                                        <p:tgtEl>
                                          <p:spTgt spid="92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278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527" fill="hold"/>
                                        <p:tgtEl>
                                          <p:spTgt spid="92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18"/>
                </p:tgtEl>
              </p:cMediaNode>
            </p:audio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19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SLEEP2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2209800"/>
            <a:ext cx="4572000" cy="3657600"/>
          </a:xfrm>
          <a:prstGeom prst="rect">
            <a:avLst/>
          </a:prstGeom>
          <a:noFill/>
        </p:spPr>
      </p:pic>
      <p:pic>
        <p:nvPicPr>
          <p:cNvPr id="10244" name="Picture 4" descr="SLEEPS_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8800" y="2895600"/>
            <a:ext cx="1887538" cy="1920875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FF0000"/>
                </a:solidFill>
              </a:rPr>
              <a:t>dormir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0243" name="Picture 3" descr="SLEEP2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2209800"/>
            <a:ext cx="4572000" cy="3657600"/>
          </a:xfrm>
          <a:prstGeom prst="rect">
            <a:avLst/>
          </a:prstGeom>
          <a:noFill/>
        </p:spPr>
      </p:pic>
      <p:pic>
        <p:nvPicPr>
          <p:cNvPr id="10244" name="Picture 4" descr="SLEEPS_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8800" y="2895600"/>
            <a:ext cx="1887538" cy="1920875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17</TotalTime>
  <Words>182</Words>
  <Application>Microsoft Office PowerPoint</Application>
  <PresentationFormat>On-screen Show (4:3)</PresentationFormat>
  <Paragraphs>70</Paragraphs>
  <Slides>48</Slides>
  <Notes>0</Notes>
  <HiddenSlides>0</HiddenSlides>
  <MMClips>8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49" baseType="lpstr">
      <vt:lpstr>Apex</vt:lpstr>
      <vt:lpstr>Allez, Viens 1</vt:lpstr>
      <vt:lpstr>Slide 2</vt:lpstr>
      <vt:lpstr>Regarder la télé</vt:lpstr>
      <vt:lpstr>Slide 4</vt:lpstr>
      <vt:lpstr>sortir avec les copains.</vt:lpstr>
      <vt:lpstr>Slide 6</vt:lpstr>
      <vt:lpstr>parler au téléphone.</vt:lpstr>
      <vt:lpstr>Slide 8</vt:lpstr>
      <vt:lpstr>dormir</vt:lpstr>
      <vt:lpstr>Slide 10</vt:lpstr>
      <vt:lpstr>étudier</vt:lpstr>
      <vt:lpstr>Slide 12</vt:lpstr>
      <vt:lpstr>faire du sport</vt:lpstr>
      <vt:lpstr>Slide 14</vt:lpstr>
      <vt:lpstr>faire les magasins</vt:lpstr>
      <vt:lpstr>Slide 16</vt:lpstr>
      <vt:lpstr>faire le ménage</vt:lpstr>
      <vt:lpstr>Slide 18</vt:lpstr>
      <vt:lpstr>faire de l’équitation</vt:lpstr>
      <vt:lpstr>Slide 20</vt:lpstr>
      <vt:lpstr>voyager</vt:lpstr>
      <vt:lpstr>Slide 22</vt:lpstr>
      <vt:lpstr>écouter de la musique</vt:lpstr>
      <vt:lpstr>Slide 24</vt:lpstr>
      <vt:lpstr>nager</vt:lpstr>
      <vt:lpstr>Slide 26</vt:lpstr>
      <vt:lpstr>danser</vt:lpstr>
      <vt:lpstr>Slide 28</vt:lpstr>
      <vt:lpstr>lire</vt:lpstr>
      <vt:lpstr>Vocabulaire 1-4</vt:lpstr>
      <vt:lpstr>Vocabulaire 5-8</vt:lpstr>
      <vt:lpstr>Vocabulaire 9-12</vt:lpstr>
      <vt:lpstr>Vocabulaire 13-16</vt:lpstr>
      <vt:lpstr>Maintenant, a vous!</vt:lpstr>
      <vt:lpstr>(J’aime) regarder la télévision</vt:lpstr>
      <vt:lpstr>(J’adore) sortir avec les copains</vt:lpstr>
      <vt:lpstr>J’aime parler au téléphone.</vt:lpstr>
      <vt:lpstr>J’aime dormir.</vt:lpstr>
      <vt:lpstr>Je n’aime pas beaucoup étudier.</vt:lpstr>
      <vt:lpstr>J’aime faire du sport.</vt:lpstr>
      <vt:lpstr>J’adore aussi faire les magasins.</vt:lpstr>
      <vt:lpstr>Je n’aime pas beaucoup  faire le ménage.</vt:lpstr>
      <vt:lpstr>J’aime faire de l’équitation.</vt:lpstr>
      <vt:lpstr>J’adore voyager.</vt:lpstr>
      <vt:lpstr>J’aime beaucoup  écouter de la musique.</vt:lpstr>
      <vt:lpstr>J’aime nager.</vt:lpstr>
      <vt:lpstr>J’adore danser.</vt:lpstr>
      <vt:lpstr>J’aime lire.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Allez, Viens 1</dc:title>
  <dc:creator>Phyllis</dc:creator>
  <cp:lastModifiedBy>Phyllis</cp:lastModifiedBy>
  <cp:revision>4</cp:revision>
  <dcterms:created xsi:type="dcterms:W3CDTF">2011-10-07T08:34:08Z</dcterms:created>
  <dcterms:modified xsi:type="dcterms:W3CDTF">2011-10-07T08:51:08Z</dcterms:modified>
</cp:coreProperties>
</file>